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8/18/2009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8/18/2009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1.9: The Knapsack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keep going backwards like this, our knapsacks can’t keep getting smaller forever</a:t>
            </a:r>
          </a:p>
          <a:p>
            <a:endParaRPr lang="en-US" dirty="0" smtClean="0"/>
          </a:p>
          <a:p>
            <a:r>
              <a:rPr lang="en-US" dirty="0" smtClean="0"/>
              <a:t>Eventually we will be asking ourselves what the optimal 0 lb knapsack 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knapsack can hold </a:t>
            </a:r>
            <a:r>
              <a:rPr lang="en-US" i="1" dirty="0" smtClean="0"/>
              <a:t>zero</a:t>
            </a:r>
            <a:r>
              <a:rPr lang="en-US" dirty="0" smtClean="0"/>
              <a:t> pounds, then it has to be empty!</a:t>
            </a:r>
          </a:p>
          <a:p>
            <a:endParaRPr lang="en-US" dirty="0" smtClean="0"/>
          </a:p>
          <a:p>
            <a:r>
              <a:rPr lang="en-US" dirty="0" smtClean="0"/>
              <a:t>This empty knapsack becomes our starting point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Packing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chart that lists capacities from 0 up through the capacity of the knapsack</a:t>
            </a:r>
          </a:p>
          <a:p>
            <a:endParaRPr lang="en-US" dirty="0" smtClean="0"/>
          </a:p>
          <a:p>
            <a:r>
              <a:rPr lang="en-US" dirty="0" smtClean="0"/>
              <a:t>Starting with 0, 1, 2, etc., determine the optimal knapsack of each capacity until you reach the capacity of the original knapsack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/>
          <a:lstStyle/>
          <a:p>
            <a:r>
              <a:rPr lang="en-US" dirty="0" smtClean="0"/>
              <a:t>We start off by making our chart</a:t>
            </a:r>
          </a:p>
          <a:p>
            <a:endParaRPr lang="en-US" dirty="0" smtClean="0"/>
          </a:p>
          <a:p>
            <a:r>
              <a:rPr lang="en-US" dirty="0" smtClean="0"/>
              <a:t>The 0-capacity knapsack must be empty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/>
          <a:lstStyle/>
          <a:p>
            <a:r>
              <a:rPr lang="en-US" dirty="0" smtClean="0"/>
              <a:t>Since our smallest weight is 2 lbs, the 1-lb knapsack must also be empty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/>
          <a:lstStyle/>
          <a:p>
            <a:r>
              <a:rPr lang="en-US" dirty="0" smtClean="0"/>
              <a:t>Once we reach a capacity of 2, the only way to pack our knapsack is to use a single “A”, worth $3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knap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343400"/>
            <a:ext cx="2393203" cy="2103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/>
          <a:lstStyle/>
          <a:p>
            <a:r>
              <a:rPr lang="en-US" dirty="0" smtClean="0"/>
              <a:t>At capacity 3, we have a choice:</a:t>
            </a:r>
          </a:p>
          <a:p>
            <a:pPr lvl="1"/>
            <a:r>
              <a:rPr lang="en-US" dirty="0" smtClean="0"/>
              <a:t>pack A with 1 lb left over</a:t>
            </a:r>
          </a:p>
          <a:p>
            <a:pPr lvl="1"/>
            <a:r>
              <a:rPr lang="en-US" dirty="0" smtClean="0"/>
              <a:t>pack 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Since B is worth $4, this is the better option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/>
          <a:lstStyle/>
          <a:p>
            <a:r>
              <a:rPr lang="en-US" dirty="0" smtClean="0"/>
              <a:t>At capacity 4, we start having more options:</a:t>
            </a:r>
          </a:p>
          <a:p>
            <a:pPr lvl="1"/>
            <a:r>
              <a:rPr lang="en-US" dirty="0" smtClean="0"/>
              <a:t>optimal 2-lb knapsack + A</a:t>
            </a:r>
          </a:p>
          <a:p>
            <a:pPr lvl="1"/>
            <a:r>
              <a:rPr lang="en-US" dirty="0" smtClean="0"/>
              <a:t>optimal 1-lb knapsack + B</a:t>
            </a:r>
          </a:p>
          <a:p>
            <a:pPr lvl="1"/>
            <a:r>
              <a:rPr lang="en-US" dirty="0" smtClean="0"/>
              <a:t>optimal 0-lb knapsack + 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 we </a:t>
            </a:r>
            <a:br>
              <a:rPr lang="en-US" dirty="0" smtClean="0"/>
            </a:br>
            <a:r>
              <a:rPr lang="en-US" dirty="0" smtClean="0"/>
              <a:t>still can’t</a:t>
            </a:r>
            <a:br>
              <a:rPr lang="en-US" dirty="0" smtClean="0"/>
            </a:br>
            <a:r>
              <a:rPr lang="en-US" dirty="0" smtClean="0"/>
              <a:t>fit a </a:t>
            </a:r>
            <a:r>
              <a:rPr lang="en-US" dirty="0" smtClean="0"/>
              <a:t>D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knap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572000"/>
            <a:ext cx="2185099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optimal 2-lb knapsack + A</a:t>
            </a:r>
          </a:p>
          <a:p>
            <a:pPr lvl="1"/>
            <a:r>
              <a:rPr lang="en-US" dirty="0" smtClean="0"/>
              <a:t>This is two A’s, worth $6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optimal 1-lb knapsack + B</a:t>
            </a:r>
          </a:p>
          <a:p>
            <a:pPr lvl="1"/>
            <a:r>
              <a:rPr lang="en-US" dirty="0" smtClean="0"/>
              <a:t>This is just one B, worth $4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optimal 0-lb knapsack + C</a:t>
            </a:r>
          </a:p>
          <a:p>
            <a:pPr lvl="1"/>
            <a:r>
              <a:rPr lang="en-US" dirty="0" smtClean="0"/>
              <a:t>This is one C, worth $7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third option is best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5 options:</a:t>
            </a:r>
          </a:p>
          <a:p>
            <a:pPr lvl="1"/>
            <a:r>
              <a:rPr lang="en-US" dirty="0" smtClean="0"/>
              <a:t>optimal 3 + A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2 + B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1 + C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0 + 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on a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knapsack problem is a variation of the bin packing problems we have been discussing</a:t>
            </a:r>
          </a:p>
          <a:p>
            <a:endParaRPr lang="en-US" dirty="0" smtClean="0"/>
          </a:p>
          <a:p>
            <a:r>
              <a:rPr lang="en-US" dirty="0" smtClean="0"/>
              <a:t>This time, there is just one bin</a:t>
            </a:r>
          </a:p>
          <a:p>
            <a:endParaRPr lang="en-US" dirty="0" smtClean="0"/>
          </a:p>
          <a:p>
            <a:r>
              <a:rPr lang="en-US" dirty="0" smtClean="0"/>
              <a:t>The weights have </a:t>
            </a:r>
            <a:r>
              <a:rPr lang="en-US" i="1" dirty="0" smtClean="0"/>
              <a:t>values</a:t>
            </a:r>
            <a:r>
              <a:rPr lang="en-US" dirty="0" smtClean="0"/>
              <a:t>, and you can use each weight as many times as you want</a:t>
            </a:r>
          </a:p>
          <a:p>
            <a:endParaRPr lang="en-US" dirty="0" smtClean="0"/>
          </a:p>
          <a:p>
            <a:r>
              <a:rPr lang="en-US" dirty="0" smtClean="0"/>
              <a:t>The goal is to pack the bin so that it has the highest possible value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5 options:</a:t>
            </a:r>
          </a:p>
          <a:p>
            <a:pPr lvl="1"/>
            <a:r>
              <a:rPr lang="en-US" dirty="0" smtClean="0"/>
              <a:t>optimal 3 + A</a:t>
            </a:r>
          </a:p>
          <a:p>
            <a:pPr lvl="2"/>
            <a:r>
              <a:rPr lang="en-US" dirty="0" smtClean="0"/>
              <a:t>This is B &amp; A, worth $7</a:t>
            </a:r>
          </a:p>
          <a:p>
            <a:pPr lvl="1"/>
            <a:r>
              <a:rPr lang="en-US" dirty="0" smtClean="0"/>
              <a:t>optimal 2 + B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1 + C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0 + 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5 options:</a:t>
            </a:r>
          </a:p>
          <a:p>
            <a:pPr lvl="1"/>
            <a:r>
              <a:rPr lang="en-US" dirty="0" smtClean="0"/>
              <a:t>optimal 3 + A</a:t>
            </a:r>
          </a:p>
          <a:p>
            <a:pPr lvl="2"/>
            <a:r>
              <a:rPr lang="en-US" dirty="0" smtClean="0"/>
              <a:t>This is B &amp; A, worth $7</a:t>
            </a:r>
          </a:p>
          <a:p>
            <a:pPr lvl="1"/>
            <a:r>
              <a:rPr lang="en-US" dirty="0" smtClean="0"/>
              <a:t>optimal 2 + B</a:t>
            </a:r>
          </a:p>
          <a:p>
            <a:pPr lvl="2"/>
            <a:r>
              <a:rPr lang="en-US" dirty="0" smtClean="0"/>
              <a:t>This is A &amp; B, worth $7</a:t>
            </a:r>
          </a:p>
          <a:p>
            <a:pPr lvl="1"/>
            <a:r>
              <a:rPr lang="en-US" dirty="0" smtClean="0"/>
              <a:t>optimal 1 + C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optimal 0 + 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5 options:</a:t>
            </a:r>
          </a:p>
          <a:p>
            <a:pPr lvl="1"/>
            <a:r>
              <a:rPr lang="en-US" dirty="0" smtClean="0"/>
              <a:t>optimal 3 + A</a:t>
            </a:r>
          </a:p>
          <a:p>
            <a:pPr lvl="2"/>
            <a:r>
              <a:rPr lang="en-US" dirty="0" smtClean="0"/>
              <a:t>This is B &amp; A, worth $7</a:t>
            </a:r>
          </a:p>
          <a:p>
            <a:pPr lvl="1"/>
            <a:r>
              <a:rPr lang="en-US" dirty="0" smtClean="0"/>
              <a:t>optimal 2 + B</a:t>
            </a:r>
          </a:p>
          <a:p>
            <a:pPr lvl="2"/>
            <a:r>
              <a:rPr lang="en-US" dirty="0" smtClean="0"/>
              <a:t>This is A &amp; B, worth $</a:t>
            </a:r>
            <a:r>
              <a:rPr lang="en-US" dirty="0" smtClean="0"/>
              <a:t>7</a:t>
            </a:r>
          </a:p>
          <a:p>
            <a:pPr lvl="1"/>
            <a:r>
              <a:rPr lang="en-US" dirty="0" smtClean="0"/>
              <a:t>optimal 1 + C</a:t>
            </a:r>
          </a:p>
          <a:p>
            <a:pPr lvl="2"/>
            <a:r>
              <a:rPr lang="en-US" dirty="0" smtClean="0"/>
              <a:t>This is C, worth $7</a:t>
            </a:r>
          </a:p>
          <a:p>
            <a:pPr lvl="1"/>
            <a:r>
              <a:rPr lang="en-US" dirty="0" smtClean="0"/>
              <a:t>optimal 0 + 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5 options:</a:t>
            </a:r>
          </a:p>
          <a:p>
            <a:pPr lvl="1"/>
            <a:r>
              <a:rPr lang="en-US" dirty="0" smtClean="0"/>
              <a:t>optimal 3 + A</a:t>
            </a:r>
          </a:p>
          <a:p>
            <a:pPr lvl="2"/>
            <a:r>
              <a:rPr lang="en-US" dirty="0" smtClean="0"/>
              <a:t>This is B &amp; A, worth $7</a:t>
            </a:r>
          </a:p>
          <a:p>
            <a:pPr lvl="1"/>
            <a:r>
              <a:rPr lang="en-US" dirty="0" smtClean="0"/>
              <a:t>optimal 2 + B</a:t>
            </a:r>
          </a:p>
          <a:p>
            <a:pPr lvl="2"/>
            <a:r>
              <a:rPr lang="en-US" dirty="0" smtClean="0"/>
              <a:t>This is A &amp; B, worth $7</a:t>
            </a:r>
          </a:p>
          <a:p>
            <a:pPr lvl="1"/>
            <a:r>
              <a:rPr lang="en-US" dirty="0" smtClean="0"/>
              <a:t>optimal 1 + C</a:t>
            </a:r>
          </a:p>
          <a:p>
            <a:pPr lvl="2"/>
            <a:r>
              <a:rPr lang="en-US" dirty="0" smtClean="0"/>
              <a:t>This is C, worth $7</a:t>
            </a:r>
          </a:p>
          <a:p>
            <a:pPr lvl="1"/>
            <a:r>
              <a:rPr lang="en-US" dirty="0" smtClean="0"/>
              <a:t>optimal 0 + D</a:t>
            </a:r>
          </a:p>
          <a:p>
            <a:pPr lvl="2"/>
            <a:r>
              <a:rPr lang="en-US" dirty="0" smtClean="0"/>
              <a:t>This is D, worth $8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6 options:</a:t>
            </a:r>
          </a:p>
          <a:p>
            <a:pPr lvl="1"/>
            <a:r>
              <a:rPr lang="en-US" dirty="0" smtClean="0"/>
              <a:t>optimal 4 + A</a:t>
            </a:r>
          </a:p>
          <a:p>
            <a:pPr lvl="2"/>
            <a:r>
              <a:rPr lang="en-US" dirty="0" smtClean="0"/>
              <a:t>This is C &amp; A, worth $10</a:t>
            </a:r>
          </a:p>
          <a:p>
            <a:pPr lvl="1"/>
            <a:r>
              <a:rPr lang="en-US" dirty="0" smtClean="0"/>
              <a:t>optimal 3 + B</a:t>
            </a:r>
          </a:p>
          <a:p>
            <a:pPr lvl="2"/>
            <a:r>
              <a:rPr lang="en-US" dirty="0" smtClean="0"/>
              <a:t>This is two B’s, worth $8</a:t>
            </a:r>
          </a:p>
          <a:p>
            <a:pPr lvl="1"/>
            <a:r>
              <a:rPr lang="en-US" dirty="0" smtClean="0"/>
              <a:t>optimal 2 + C</a:t>
            </a:r>
          </a:p>
          <a:p>
            <a:pPr lvl="2"/>
            <a:r>
              <a:rPr lang="en-US" dirty="0" smtClean="0"/>
              <a:t>This is A &amp; C, worth $10</a:t>
            </a:r>
          </a:p>
          <a:p>
            <a:pPr lvl="1"/>
            <a:r>
              <a:rPr lang="en-US" dirty="0" smtClean="0"/>
              <a:t>optimal 1 + D</a:t>
            </a:r>
          </a:p>
          <a:p>
            <a:pPr lvl="2"/>
            <a:r>
              <a:rPr lang="en-US" dirty="0" smtClean="0"/>
              <a:t>This is D, worth $8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7 options:</a:t>
            </a:r>
          </a:p>
          <a:p>
            <a:pPr lvl="1"/>
            <a:r>
              <a:rPr lang="en-US" dirty="0" smtClean="0"/>
              <a:t>optimal 5 + A</a:t>
            </a:r>
          </a:p>
          <a:p>
            <a:pPr lvl="2"/>
            <a:r>
              <a:rPr lang="en-US" dirty="0" smtClean="0"/>
              <a:t>This is D &amp; A, worth $11</a:t>
            </a:r>
          </a:p>
          <a:p>
            <a:pPr lvl="1"/>
            <a:r>
              <a:rPr lang="en-US" dirty="0" smtClean="0"/>
              <a:t>optimal 4 + B</a:t>
            </a:r>
          </a:p>
          <a:p>
            <a:pPr lvl="2"/>
            <a:r>
              <a:rPr lang="en-US" dirty="0" smtClean="0"/>
              <a:t>This is C &amp; B, worth $11</a:t>
            </a:r>
          </a:p>
          <a:p>
            <a:pPr lvl="1"/>
            <a:r>
              <a:rPr lang="en-US" dirty="0" smtClean="0"/>
              <a:t>optimal 3 + C</a:t>
            </a:r>
          </a:p>
          <a:p>
            <a:pPr lvl="2"/>
            <a:r>
              <a:rPr lang="en-US" dirty="0" smtClean="0"/>
              <a:t>This is B &amp; C, worth $11</a:t>
            </a:r>
          </a:p>
          <a:p>
            <a:pPr lvl="1"/>
            <a:r>
              <a:rPr lang="en-US" dirty="0" smtClean="0"/>
              <a:t>optimal 2 + D</a:t>
            </a:r>
          </a:p>
          <a:p>
            <a:pPr lvl="2"/>
            <a:r>
              <a:rPr lang="en-US" dirty="0" smtClean="0"/>
              <a:t>This is A &amp; D, worth $11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Since all of our options at capacity 7 had the same value, we can put any of them in our table</a:t>
            </a:r>
          </a:p>
          <a:p>
            <a:endParaRPr lang="en-US" dirty="0" smtClean="0"/>
          </a:p>
          <a:p>
            <a:r>
              <a:rPr lang="en-US" dirty="0" smtClean="0"/>
              <a:t>We’ll use A &amp; D, but it would be equally correct to use B &amp; C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We determine the best 8-lb and 9-lb knapsacks in the same way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</a:t>
                      </a:r>
                      <a:r>
                        <a:rPr lang="en-US" sz="1800" b="1" baseline="0" dirty="0" smtClean="0"/>
                        <a:t>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$15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Capacity </a:t>
            </a:r>
            <a:r>
              <a:rPr lang="en-US" dirty="0" smtClean="0"/>
              <a:t>10 </a:t>
            </a:r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optimal </a:t>
            </a:r>
            <a:r>
              <a:rPr lang="en-US" dirty="0" smtClean="0"/>
              <a:t>8 </a:t>
            </a:r>
            <a:r>
              <a:rPr lang="en-US" dirty="0" smtClean="0"/>
              <a:t>+ A</a:t>
            </a:r>
          </a:p>
          <a:p>
            <a:pPr lvl="2"/>
            <a:r>
              <a:rPr lang="en-US" dirty="0" smtClean="0"/>
              <a:t>This is </a:t>
            </a:r>
            <a:r>
              <a:rPr lang="en-US" dirty="0" smtClean="0"/>
              <a:t>A and two C’s, </a:t>
            </a:r>
            <a:r>
              <a:rPr lang="en-US" dirty="0" smtClean="0"/>
              <a:t>worth </a:t>
            </a:r>
            <a:r>
              <a:rPr lang="en-US" dirty="0" smtClean="0"/>
              <a:t>$17</a:t>
            </a:r>
            <a:endParaRPr lang="en-US" dirty="0" smtClean="0"/>
          </a:p>
          <a:p>
            <a:pPr lvl="1"/>
            <a:r>
              <a:rPr lang="en-US" dirty="0" smtClean="0"/>
              <a:t>optimal </a:t>
            </a:r>
            <a:r>
              <a:rPr lang="en-US" dirty="0" smtClean="0"/>
              <a:t>7 </a:t>
            </a:r>
            <a:r>
              <a:rPr lang="en-US" dirty="0" smtClean="0"/>
              <a:t>+ B</a:t>
            </a:r>
          </a:p>
          <a:p>
            <a:pPr lvl="2"/>
            <a:r>
              <a:rPr lang="en-US" dirty="0" smtClean="0"/>
              <a:t>This is </a:t>
            </a:r>
            <a:r>
              <a:rPr lang="en-US" dirty="0" smtClean="0"/>
              <a:t>A, B, and D, </a:t>
            </a:r>
            <a:r>
              <a:rPr lang="en-US" dirty="0" smtClean="0"/>
              <a:t>worth </a:t>
            </a:r>
            <a:r>
              <a:rPr lang="en-US" dirty="0" smtClean="0"/>
              <a:t>$15</a:t>
            </a:r>
            <a:endParaRPr lang="en-US" dirty="0" smtClean="0"/>
          </a:p>
          <a:p>
            <a:pPr lvl="1"/>
            <a:r>
              <a:rPr lang="en-US" dirty="0" smtClean="0"/>
              <a:t>optimal </a:t>
            </a:r>
            <a:r>
              <a:rPr lang="en-US" dirty="0" smtClean="0"/>
              <a:t>6 </a:t>
            </a:r>
            <a:r>
              <a:rPr lang="en-US" dirty="0" smtClean="0"/>
              <a:t>+ C</a:t>
            </a:r>
          </a:p>
          <a:p>
            <a:pPr lvl="2"/>
            <a:r>
              <a:rPr lang="en-US" dirty="0" smtClean="0"/>
              <a:t>This is </a:t>
            </a:r>
            <a:r>
              <a:rPr lang="en-US" dirty="0" smtClean="0"/>
              <a:t>A and two C’s, </a:t>
            </a:r>
            <a:r>
              <a:rPr lang="en-US" dirty="0" smtClean="0"/>
              <a:t>worth $</a:t>
            </a:r>
            <a:r>
              <a:rPr lang="en-US" dirty="0" smtClean="0"/>
              <a:t>17</a:t>
            </a:r>
            <a:endParaRPr lang="en-US" dirty="0" smtClean="0"/>
          </a:p>
          <a:p>
            <a:pPr lvl="1"/>
            <a:r>
              <a:rPr lang="en-US" dirty="0" smtClean="0"/>
              <a:t>optimal </a:t>
            </a:r>
            <a:r>
              <a:rPr lang="en-US" dirty="0" smtClean="0"/>
              <a:t>5 </a:t>
            </a:r>
            <a:r>
              <a:rPr lang="en-US" dirty="0" smtClean="0"/>
              <a:t>+ D</a:t>
            </a:r>
          </a:p>
          <a:p>
            <a:pPr lvl="2"/>
            <a:r>
              <a:rPr lang="en-US" dirty="0" smtClean="0"/>
              <a:t>This is </a:t>
            </a:r>
            <a:r>
              <a:rPr lang="en-US" dirty="0" smtClean="0"/>
              <a:t>two D’s, </a:t>
            </a:r>
            <a:r>
              <a:rPr lang="en-US" dirty="0" smtClean="0"/>
              <a:t>worth $</a:t>
            </a:r>
            <a:r>
              <a:rPr lang="en-US" dirty="0" smtClean="0"/>
              <a:t>16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</a:t>
                      </a:r>
                      <a:r>
                        <a:rPr lang="en-US" sz="1800" b="1" baseline="0" dirty="0" smtClean="0"/>
                        <a:t>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$15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?</a:t>
                      </a:r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We have now completed our problem</a:t>
            </a:r>
          </a:p>
          <a:p>
            <a:endParaRPr lang="en-US" dirty="0" smtClean="0"/>
          </a:p>
          <a:p>
            <a:r>
              <a:rPr lang="en-US" dirty="0" smtClean="0"/>
              <a:t>Using this information, it would be easy to figure out the optimal 11-lb, 12-lb, etc. knapsacks for this problem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5000" y="1752600"/>
          <a:ext cx="3200400" cy="481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empty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$3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$7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$8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</a:t>
                      </a:r>
                      <a:r>
                        <a:rPr lang="en-US" sz="1800" b="1" baseline="0" dirty="0" smtClean="0"/>
                        <a:t>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C, D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$15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4008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A, C, C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$17</a:t>
                      </a:r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we have 4 weights, and our bin (“knapsack”) can hold 10 pounds</a:t>
            </a:r>
          </a:p>
          <a:p>
            <a:endParaRPr lang="en-US" dirty="0" smtClean="0"/>
          </a:p>
          <a:p>
            <a:r>
              <a:rPr lang="en-US" dirty="0" smtClean="0"/>
              <a:t>We label the weights to make it easier</a:t>
            </a:r>
            <a:endParaRPr lang="en-US" dirty="0"/>
          </a:p>
        </p:txBody>
      </p:sp>
      <p:pic>
        <p:nvPicPr>
          <p:cNvPr id="4" name="Picture 3" descr="knap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6240"/>
            <a:ext cx="7680961" cy="2194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pack our knapsack?</a:t>
            </a:r>
          </a:p>
          <a:p>
            <a:endParaRPr lang="en-US" dirty="0" smtClean="0"/>
          </a:p>
          <a:p>
            <a:r>
              <a:rPr lang="en-US" dirty="0" smtClean="0"/>
              <a:t>There are many possible solutions</a:t>
            </a:r>
          </a:p>
          <a:p>
            <a:endParaRPr lang="en-US" dirty="0" smtClean="0"/>
          </a:p>
          <a:p>
            <a:r>
              <a:rPr lang="en-US" dirty="0" smtClean="0"/>
              <a:t>This one has a total value of $15</a:t>
            </a:r>
            <a:endParaRPr lang="en-US" dirty="0"/>
          </a:p>
        </p:txBody>
      </p:sp>
      <p:pic>
        <p:nvPicPr>
          <p:cNvPr id="4" name="Picture 3" descr="knap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20640"/>
            <a:ext cx="6400802" cy="8229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pack our knapsack?</a:t>
            </a:r>
          </a:p>
          <a:p>
            <a:endParaRPr lang="en-US" dirty="0" smtClean="0"/>
          </a:p>
          <a:p>
            <a:r>
              <a:rPr lang="en-US" dirty="0" smtClean="0"/>
              <a:t>There are many possible solutions</a:t>
            </a:r>
          </a:p>
          <a:p>
            <a:endParaRPr lang="en-US" dirty="0" smtClean="0"/>
          </a:p>
          <a:p>
            <a:r>
              <a:rPr lang="en-US" dirty="0" smtClean="0"/>
              <a:t>This one also has a total value of $15</a:t>
            </a:r>
            <a:endParaRPr lang="en-US" dirty="0"/>
          </a:p>
        </p:txBody>
      </p:sp>
      <p:pic>
        <p:nvPicPr>
          <p:cNvPr id="4" name="Picture 3" descr="knap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20640"/>
            <a:ext cx="6400802" cy="8229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also has a total value of $15</a:t>
            </a:r>
          </a:p>
          <a:p>
            <a:endParaRPr lang="en-US" dirty="0" smtClean="0"/>
          </a:p>
          <a:p>
            <a:r>
              <a:rPr lang="en-US" dirty="0" smtClean="0"/>
              <a:t>Notice that we have 1 lb of space left over</a:t>
            </a:r>
          </a:p>
          <a:p>
            <a:endParaRPr lang="en-US" dirty="0" smtClean="0"/>
          </a:p>
          <a:p>
            <a:r>
              <a:rPr lang="en-US" dirty="0" smtClean="0"/>
              <a:t>Since none of our weights weigh 1 lb, this space must remain empty</a:t>
            </a:r>
            <a:endParaRPr lang="en-US" dirty="0"/>
          </a:p>
        </p:txBody>
      </p:sp>
      <p:pic>
        <p:nvPicPr>
          <p:cNvPr id="4" name="Picture 3" descr="knap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3" y="5120640"/>
            <a:ext cx="6400796" cy="8229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a </a:t>
            </a:r>
            <a:r>
              <a:rPr lang="en-US" i="1" dirty="0" smtClean="0"/>
              <a:t>recursive</a:t>
            </a:r>
            <a:r>
              <a:rPr lang="en-US" dirty="0" smtClean="0"/>
              <a:t> algorithm to find the best solution to this problem</a:t>
            </a:r>
          </a:p>
          <a:p>
            <a:endParaRPr lang="en-US" dirty="0" smtClean="0"/>
          </a:p>
          <a:p>
            <a:r>
              <a:rPr lang="en-US" dirty="0" smtClean="0"/>
              <a:t>Think about the last weight that we would pack into the best possible 10 lb knapsack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optimal 10 lb knapsack will look like one of these: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how do we determine, for example, what the optimal 8 lb knapsack is?</a:t>
            </a:r>
            <a:endParaRPr lang="en-US" dirty="0"/>
          </a:p>
        </p:txBody>
      </p:sp>
      <p:pic>
        <p:nvPicPr>
          <p:cNvPr id="4" name="Picture 3" descr="knap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8472642" cy="12801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optimal 8 lb knapsack, we will use the same idea</a:t>
            </a:r>
          </a:p>
          <a:p>
            <a:endParaRPr lang="en-US" dirty="0" smtClean="0"/>
          </a:p>
          <a:p>
            <a:r>
              <a:rPr lang="en-US" dirty="0" smtClean="0"/>
              <a:t>The best 8 lb knapsack is one of these:</a:t>
            </a:r>
          </a:p>
          <a:p>
            <a:pPr lvl="1"/>
            <a:r>
              <a:rPr lang="en-US" dirty="0" smtClean="0"/>
              <a:t>The best 6 lb knapsack + A</a:t>
            </a:r>
          </a:p>
          <a:p>
            <a:pPr lvl="1"/>
            <a:r>
              <a:rPr lang="en-US" dirty="0" smtClean="0"/>
              <a:t>The best 5 lb knapsack + B</a:t>
            </a:r>
          </a:p>
          <a:p>
            <a:pPr lvl="1"/>
            <a:r>
              <a:rPr lang="en-US" dirty="0" smtClean="0"/>
              <a:t>The best 4 lb knapsack + C</a:t>
            </a:r>
          </a:p>
          <a:p>
            <a:pPr lvl="1"/>
            <a:r>
              <a:rPr lang="en-US" dirty="0" smtClean="0"/>
              <a:t>The best 3 lb knapsack + 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</TotalTime>
  <Words>1632</Words>
  <Application>Microsoft Office PowerPoint</Application>
  <PresentationFormat>On-screen Show (4:3)</PresentationFormat>
  <Paragraphs>639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Theme</vt:lpstr>
      <vt:lpstr>Section 1.9: The Knapsack Problem</vt:lpstr>
      <vt:lpstr>Variation on a Theme</vt:lpstr>
      <vt:lpstr>An Example</vt:lpstr>
      <vt:lpstr>Possible Solutions</vt:lpstr>
      <vt:lpstr>Possible Solutions</vt:lpstr>
      <vt:lpstr>Possible Solutions</vt:lpstr>
      <vt:lpstr>Finding the Best Solution</vt:lpstr>
      <vt:lpstr>Finding the Best Solution</vt:lpstr>
      <vt:lpstr>Recursion</vt:lpstr>
      <vt:lpstr>Recursion</vt:lpstr>
      <vt:lpstr>Recursion</vt:lpstr>
      <vt:lpstr>Recursive Packing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  <vt:lpstr>Using the Recursive Algorithm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1.9: The Knapsack Problem</dc:title>
  <dc:creator>James Hamblin</dc:creator>
  <cp:lastModifiedBy>James Hamblin</cp:lastModifiedBy>
  <cp:revision>8</cp:revision>
  <dcterms:created xsi:type="dcterms:W3CDTF">2009-08-18T18:07:50Z</dcterms:created>
  <dcterms:modified xsi:type="dcterms:W3CDTF">2009-08-18T19:12:58Z</dcterms:modified>
</cp:coreProperties>
</file>